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72" r:id="rId2"/>
    <p:sldMasterId id="2147483692" r:id="rId3"/>
  </p:sldMasterIdLst>
  <p:sldIdLst>
    <p:sldId id="256" r:id="rId4"/>
    <p:sldId id="259" r:id="rId5"/>
    <p:sldId id="258" r:id="rId6"/>
  </p:sldIdLst>
  <p:sldSz cx="9906000" cy="6858000" type="A4"/>
  <p:notesSz cx="6808788" cy="99393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6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62" autoAdjust="0"/>
    <p:restoredTop sz="94660"/>
  </p:normalViewPr>
  <p:slideViewPr>
    <p:cSldViewPr snapToGrid="0">
      <p:cViewPr varScale="1">
        <p:scale>
          <a:sx n="73" d="100"/>
          <a:sy n="73" d="100"/>
        </p:scale>
        <p:origin x="780"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4862" y="2115239"/>
            <a:ext cx="3950018" cy="367188"/>
          </a:xfrm>
          <a:prstGeom prst="rect">
            <a:avLst/>
          </a:prstGeo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smtClean="0"/>
              <a:t>Paan</a:t>
            </a:r>
            <a:r>
              <a:rPr lang="lt-LT" dirty="0" err="1" smtClean="0"/>
              <a:t>traštė</a:t>
            </a:r>
            <a:endParaRPr lang="en-US" dirty="0"/>
          </a:p>
        </p:txBody>
      </p:sp>
      <p:sp>
        <p:nvSpPr>
          <p:cNvPr id="7" name="Title 6"/>
          <p:cNvSpPr>
            <a:spLocks noGrp="1"/>
          </p:cNvSpPr>
          <p:nvPr>
            <p:ph type="title" hasCustomPrompt="1"/>
          </p:nvPr>
        </p:nvSpPr>
        <p:spPr>
          <a:xfrm>
            <a:off x="804863" y="1190759"/>
            <a:ext cx="4666368" cy="1108074"/>
          </a:xfrm>
        </p:spPr>
        <p:txBody>
          <a:bodyPr/>
          <a:lstStyle>
            <a:lvl1pPr>
              <a:defRPr/>
            </a:lvl1pPr>
          </a:lstStyle>
          <a:p>
            <a:r>
              <a:rPr lang="en-US" dirty="0" smtClean="0"/>
              <a:t>P</a:t>
            </a:r>
            <a:r>
              <a:rPr lang="lt-LT" dirty="0" err="1" smtClean="0"/>
              <a:t>ristatymo</a:t>
            </a:r>
            <a:r>
              <a:rPr lang="lt-LT" dirty="0" smtClean="0"/>
              <a:t> p</a:t>
            </a:r>
            <a:r>
              <a:rPr lang="en-US" dirty="0" err="1" smtClean="0"/>
              <a:t>avadinimas</a:t>
            </a:r>
            <a:r>
              <a:rPr lang="lt-LT" dirty="0" smtClean="0"/>
              <a:t/>
            </a:r>
            <a:br>
              <a:rPr lang="lt-LT" dirty="0" smtClean="0"/>
            </a:br>
            <a:endParaRPr lang="lt-LT" dirty="0"/>
          </a:p>
        </p:txBody>
      </p:sp>
    </p:spTree>
    <p:extLst>
      <p:ext uri="{BB962C8B-B14F-4D97-AF65-F5344CB8AC3E}">
        <p14:creationId xmlns:p14="http://schemas.microsoft.com/office/powerpoint/2010/main" val="51802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traipos skaidrė">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lvl1pPr>
              <a:defRPr baseline="0"/>
            </a:lvl1pPr>
          </a:lstStyle>
          <a:p>
            <a:r>
              <a:rPr lang="en-US" dirty="0" err="1" smtClean="0"/>
              <a:t>Temos</a:t>
            </a:r>
            <a:r>
              <a:rPr lang="en-US" dirty="0" smtClean="0"/>
              <a:t> </a:t>
            </a:r>
            <a:r>
              <a:rPr lang="en-US" dirty="0" err="1" smtClean="0"/>
              <a:t>pavadinimas</a:t>
            </a:r>
            <a:endParaRPr lang="lt-LT" dirty="0"/>
          </a:p>
        </p:txBody>
      </p:sp>
      <p:sp>
        <p:nvSpPr>
          <p:cNvPr id="9" name="Text Placeholder 8"/>
          <p:cNvSpPr>
            <a:spLocks noGrp="1"/>
          </p:cNvSpPr>
          <p:nvPr>
            <p:ph type="body" sz="quarter" idx="10" hasCustomPrompt="1"/>
          </p:nvPr>
        </p:nvSpPr>
        <p:spPr>
          <a:xfrm>
            <a:off x="681039" y="1320800"/>
            <a:ext cx="8543925" cy="3352800"/>
          </a:xfrm>
        </p:spPr>
        <p:txBody>
          <a:bodyPr/>
          <a:lstStyle>
            <a:lvl1pPr marL="0" indent="0">
              <a:buNone/>
              <a:defRPr/>
            </a:lvl1pPr>
            <a:lvl2pPr marL="457200" indent="0">
              <a:buNone/>
              <a:defRPr baseline="0"/>
            </a:lvl2pPr>
          </a:lstStyle>
          <a:p>
            <a:pPr defTabSz="496888" fontAlgn="base">
              <a:spcBef>
                <a:spcPct val="0"/>
              </a:spcBef>
              <a:spcAft>
                <a:spcPct val="0"/>
              </a:spcAft>
            </a:pPr>
            <a:r>
              <a:rPr lang="lt-LT" altLang="lt-LT" sz="1800" dirty="0" smtClean="0">
                <a:solidFill>
                  <a:srgbClr val="767676"/>
                </a:solidFill>
                <a:latin typeface="Calibri" pitchFamily="34" charset="0"/>
                <a:ea typeface="MS PGothic" pitchFamily="34" charset="-128"/>
              </a:rPr>
              <a:t>Tekstas</a:t>
            </a:r>
          </a:p>
          <a:p>
            <a:pPr defTabSz="496888" fontAlgn="base">
              <a:spcBef>
                <a:spcPct val="0"/>
              </a:spcBef>
              <a:spcAft>
                <a:spcPct val="0"/>
              </a:spcAft>
            </a:pPr>
            <a:endParaRPr lang="lt-LT" altLang="lt-LT" sz="1800" dirty="0" smtClean="0">
              <a:solidFill>
                <a:srgbClr val="767676"/>
              </a:solidFill>
              <a:latin typeface="Calibri" pitchFamily="34" charset="0"/>
              <a:ea typeface="MS PGothic" pitchFamily="34" charset="-128"/>
            </a:endParaRPr>
          </a:p>
          <a:p>
            <a:pPr defTabSz="496888" fontAlgn="base">
              <a:spcBef>
                <a:spcPct val="0"/>
              </a:spcBef>
              <a:spcAft>
                <a:spcPct val="0"/>
              </a:spcAft>
            </a:pPr>
            <a:r>
              <a:rPr lang="en-US" altLang="lt-LT" sz="1800" dirty="0" err="1" smtClean="0">
                <a:solidFill>
                  <a:srgbClr val="767676"/>
                </a:solidFill>
                <a:latin typeface="Calibri" pitchFamily="34" charset="0"/>
                <a:ea typeface="MS PGothic" pitchFamily="34" charset="-128"/>
              </a:rPr>
              <a:t>Šrifto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dydžiai</a:t>
            </a:r>
            <a:r>
              <a:rPr lang="en-US" altLang="lt-LT" sz="1800" dirty="0" smtClean="0">
                <a:solidFill>
                  <a:srgbClr val="767676"/>
                </a:solidFill>
                <a:latin typeface="Calibri" pitchFamily="34" charset="0"/>
                <a:ea typeface="MS PGothic" pitchFamily="34" charset="-128"/>
              </a:rPr>
              <a: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pavadinimui</a:t>
            </a: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temai</a:t>
            </a:r>
            <a:r>
              <a:rPr lang="en-US" altLang="lt-LT" sz="1800" dirty="0" smtClean="0">
                <a:solidFill>
                  <a:srgbClr val="767676"/>
                </a:solidFill>
                <a:latin typeface="Calibri" pitchFamily="34" charset="0"/>
                <a:ea typeface="MS PGothic" pitchFamily="34" charset="-128"/>
              </a:rPr>
              <a:t> – Calibri Bold 24pt.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teksto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rašymui</a:t>
            </a:r>
            <a:r>
              <a:rPr lang="en-US" altLang="lt-LT" sz="1800" dirty="0" smtClean="0">
                <a:solidFill>
                  <a:srgbClr val="767676"/>
                </a:solidFill>
                <a:latin typeface="Calibri" pitchFamily="34" charset="0"/>
                <a:ea typeface="MS PGothic" pitchFamily="34" charset="-128"/>
              </a:rPr>
              <a:t> – Calibri Normal 18pt.</a:t>
            </a:r>
          </a:p>
        </p:txBody>
      </p:sp>
    </p:spTree>
    <p:extLst>
      <p:ext uri="{BB962C8B-B14F-4D97-AF65-F5344CB8AC3E}">
        <p14:creationId xmlns:p14="http://schemas.microsoft.com/office/powerpoint/2010/main" val="119029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eksto stulpeliai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3" name="Content Placeholder 2"/>
          <p:cNvSpPr>
            <a:spLocks noGrp="1"/>
          </p:cNvSpPr>
          <p:nvPr>
            <p:ph sz="half" idx="1" hasCustomPrompt="1"/>
          </p:nvPr>
        </p:nvSpPr>
        <p:spPr>
          <a:xfrm>
            <a:off x="681037" y="1224492"/>
            <a:ext cx="4189413" cy="4351338"/>
          </a:xfrm>
        </p:spPr>
        <p:txBody>
          <a:bodyPr/>
          <a:lstStyle>
            <a:lvl1pPr>
              <a:defRPr/>
            </a:lvl1pPr>
            <a:lvl2pPr>
              <a:defRPr/>
            </a:lvl2p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Content Placeholder 3"/>
          <p:cNvSpPr>
            <a:spLocks noGrp="1"/>
          </p:cNvSpPr>
          <p:nvPr>
            <p:ph sz="half" idx="2" hasCustomPrompt="1"/>
          </p:nvPr>
        </p:nvSpPr>
        <p:spPr>
          <a:xfrm>
            <a:off x="5035551" y="1224492"/>
            <a:ext cx="4189413" cy="4351338"/>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156869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otraukų skaidrė">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681038" y="1109134"/>
            <a:ext cx="4596075" cy="2967038"/>
          </a:xfrm>
        </p:spPr>
        <p:txBody>
          <a:bodyPr/>
          <a:lstStyle>
            <a:lvl1pPr marL="0" indent="0">
              <a:buNone/>
              <a:defRPr/>
            </a:lvl1pPr>
          </a:lstStyle>
          <a:p>
            <a:r>
              <a:rPr lang="en-US" dirty="0" err="1" smtClean="0"/>
              <a:t>Nuotrauka</a:t>
            </a:r>
            <a:endParaRPr lang="lt-LT" dirty="0"/>
          </a:p>
        </p:txBody>
      </p:sp>
      <p:sp>
        <p:nvSpPr>
          <p:cNvPr id="9" name="Picture Placeholder 8"/>
          <p:cNvSpPr>
            <a:spLocks noGrp="1"/>
          </p:cNvSpPr>
          <p:nvPr>
            <p:ph type="pic" sz="quarter" idx="14" hasCustomPrompt="1"/>
          </p:nvPr>
        </p:nvSpPr>
        <p:spPr>
          <a:xfrm>
            <a:off x="5413933" y="1109134"/>
            <a:ext cx="3811032" cy="4216078"/>
          </a:xfrm>
        </p:spPr>
        <p:txBody>
          <a:bodyPr/>
          <a:lstStyle>
            <a:lvl1pPr marL="0" indent="0">
              <a:buNone/>
              <a:defRPr/>
            </a:lvl1pPr>
          </a:lstStyle>
          <a:p>
            <a:r>
              <a:rPr lang="en-US" dirty="0" err="1" smtClean="0"/>
              <a:t>Nuotrauka</a:t>
            </a:r>
            <a:endParaRPr lang="lt-LT" dirty="0"/>
          </a:p>
        </p:txBody>
      </p:sp>
      <p:sp>
        <p:nvSpPr>
          <p:cNvPr id="11" name="Picture Placeholder 10"/>
          <p:cNvSpPr>
            <a:spLocks noGrp="1"/>
          </p:cNvSpPr>
          <p:nvPr>
            <p:ph type="pic" sz="quarter" idx="15" hasCustomPrompt="1"/>
          </p:nvPr>
        </p:nvSpPr>
        <p:spPr>
          <a:xfrm>
            <a:off x="681037" y="4237782"/>
            <a:ext cx="4607083" cy="2337435"/>
          </a:xfrm>
        </p:spPr>
        <p:txBody>
          <a:bodyPr/>
          <a:lstStyle>
            <a:lvl1pPr marL="0" indent="0">
              <a:buNone/>
              <a:defRPr/>
            </a:lvl1pPr>
          </a:lstStyle>
          <a:p>
            <a:r>
              <a:rPr lang="en-US" dirty="0" err="1" smtClean="0"/>
              <a:t>Nuotrauka</a:t>
            </a:r>
            <a:endParaRPr lang="lt-LT" dirty="0"/>
          </a:p>
        </p:txBody>
      </p:sp>
      <p:sp>
        <p:nvSpPr>
          <p:cNvPr id="12" name="Title 1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Tree>
    <p:extLst>
      <p:ext uri="{BB962C8B-B14F-4D97-AF65-F5344CB8AC3E}">
        <p14:creationId xmlns:p14="http://schemas.microsoft.com/office/powerpoint/2010/main" val="38053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162707"/>
            <a:ext cx="8543925"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379009"/>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386719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o ir nuotrauko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Picture Placeholder 6"/>
          <p:cNvSpPr>
            <a:spLocks noGrp="1"/>
          </p:cNvSpPr>
          <p:nvPr>
            <p:ph type="pic" sz="quarter" idx="13" hasCustomPrompt="1"/>
          </p:nvPr>
        </p:nvSpPr>
        <p:spPr>
          <a:xfrm>
            <a:off x="3851302" y="1227772"/>
            <a:ext cx="5373662" cy="4351761"/>
          </a:xfrm>
        </p:spPr>
        <p:txBody>
          <a:bodyPr/>
          <a:lstStyle>
            <a:lvl1pPr marL="0" indent="0">
              <a:buNone/>
              <a:defRPr/>
            </a:lvl1pPr>
          </a:lstStyle>
          <a:p>
            <a:r>
              <a:rPr lang="en-US" dirty="0" err="1" smtClean="0"/>
              <a:t>Nuotrauka</a:t>
            </a:r>
            <a:endParaRPr lang="lt-LT" dirty="0"/>
          </a:p>
        </p:txBody>
      </p:sp>
      <p:sp>
        <p:nvSpPr>
          <p:cNvPr id="9" name="Text Placeholder 8"/>
          <p:cNvSpPr>
            <a:spLocks noGrp="1"/>
          </p:cNvSpPr>
          <p:nvPr>
            <p:ph type="body" sz="quarter" idx="14" hasCustomPrompt="1"/>
          </p:nvPr>
        </p:nvSpPr>
        <p:spPr>
          <a:xfrm>
            <a:off x="681039" y="1227141"/>
            <a:ext cx="2906448" cy="4910137"/>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335351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306641"/>
            <a:ext cx="6922161"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768476"/>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8397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alutinė skaidrė">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5228169" y="5577840"/>
            <a:ext cx="2431785" cy="822960"/>
          </a:xfrm>
          <a:prstGeom prst="rect">
            <a:avLst/>
          </a:prstGeom>
        </p:spPr>
        <p:txBody>
          <a:bodyPr>
            <a:normAutofit/>
          </a:bodyPr>
          <a:lstStyle>
            <a:lvl1pPr marL="0" indent="0" algn="ctr">
              <a:buNone/>
              <a:defRPr sz="1800" baseline="0">
                <a:solidFill>
                  <a:srgbClr val="7D6F6C"/>
                </a:solidFill>
              </a:defRPr>
            </a:lvl1pPr>
          </a:lstStyle>
          <a:p>
            <a:r>
              <a:rPr lang="en-US" dirty="0" err="1" smtClean="0"/>
              <a:t>Organizatoriaus</a:t>
            </a:r>
            <a:r>
              <a:rPr lang="en-US" dirty="0" smtClean="0"/>
              <a:t> </a:t>
            </a:r>
            <a:r>
              <a:rPr lang="en-US" dirty="0" err="1" smtClean="0"/>
              <a:t>logotipas</a:t>
            </a:r>
            <a:endParaRPr lang="lt-LT" dirty="0"/>
          </a:p>
        </p:txBody>
      </p:sp>
    </p:spTree>
    <p:extLst>
      <p:ext uri="{BB962C8B-B14F-4D97-AF65-F5344CB8AC3E}">
        <p14:creationId xmlns:p14="http://schemas.microsoft.com/office/powerpoint/2010/main" val="238535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4" descr="C:\Users\User\Desktop\FINMIN Prezentacija\ESFIVP-logotipo naudojimo vadovas-02.jpg"/>
          <p:cNvPicPr>
            <a:picLocks noChangeAspect="1" noChangeArrowheads="1"/>
          </p:cNvPicPr>
          <p:nvPr/>
        </p:nvPicPr>
        <p:blipFill>
          <a:blip r:embed="rId3" cstate="print"/>
          <a:srcRect/>
          <a:stretch>
            <a:fillRect/>
          </a:stretch>
        </p:blipFill>
        <p:spPr bwMode="auto">
          <a:xfrm>
            <a:off x="1" y="-71462"/>
            <a:ext cx="9906000" cy="6877050"/>
          </a:xfrm>
          <a:prstGeom prst="rect">
            <a:avLst/>
          </a:prstGeom>
          <a:noFill/>
        </p:spPr>
      </p:pic>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BF3BB-EB1B-48D4-A124-296D8DDFE6E0}" type="datetimeFigureOut">
              <a:rPr lang="lt-LT" smtClean="0"/>
              <a:pPr/>
              <a:t>2018-08-23</a:t>
            </a:fld>
            <a:endParaRPr lang="lt-LT"/>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56EC1-65C8-4B69-8E4C-90A262855C30}" type="slidenum">
              <a:rPr lang="lt-LT" smtClean="0"/>
              <a:pPr/>
              <a:t>‹#›</a:t>
            </a:fld>
            <a:endParaRPr lang="lt-LT"/>
          </a:p>
        </p:txBody>
      </p:sp>
      <p:pic>
        <p:nvPicPr>
          <p:cNvPr id="8" name="Picture 4" descr="C:\Users\User\Desktop\FINMIN Prezentacija\ESFIVP-logotipo naudojimo vadovas-02.jpg"/>
          <p:cNvPicPr>
            <a:picLocks noChangeAspect="1" noChangeArrowheads="1"/>
          </p:cNvPicPr>
          <p:nvPr userDrawn="1"/>
        </p:nvPicPr>
        <p:blipFill>
          <a:blip r:embed="rId3" cstate="print"/>
          <a:srcRect/>
          <a:stretch>
            <a:fillRect/>
          </a:stretch>
        </p:blipFill>
        <p:spPr bwMode="auto">
          <a:xfrm>
            <a:off x="1" y="-71462"/>
            <a:ext cx="9906000" cy="6877050"/>
          </a:xfrm>
          <a:prstGeom prst="rect">
            <a:avLst/>
          </a:prstGeom>
          <a:noFill/>
        </p:spPr>
      </p:pic>
    </p:spTree>
    <p:extLst>
      <p:ext uri="{BB962C8B-B14F-4D97-AF65-F5344CB8AC3E}">
        <p14:creationId xmlns:p14="http://schemas.microsoft.com/office/powerpoint/2010/main" val="345333127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5292"/>
            <a:ext cx="9928301" cy="6859331"/>
          </a:xfrm>
          <a:prstGeom prst="rect">
            <a:avLst/>
          </a:prstGeom>
        </p:spPr>
      </p:pic>
      <p:sp>
        <p:nvSpPr>
          <p:cNvPr id="2" name="Title Placeholder 1"/>
          <p:cNvSpPr>
            <a:spLocks noGrp="1"/>
          </p:cNvSpPr>
          <p:nvPr>
            <p:ph type="title"/>
          </p:nvPr>
        </p:nvSpPr>
        <p:spPr>
          <a:xfrm>
            <a:off x="681039" y="320040"/>
            <a:ext cx="8543925" cy="538480"/>
          </a:xfrm>
          <a:prstGeom prst="rect">
            <a:avLst/>
          </a:prstGeom>
        </p:spPr>
        <p:txBody>
          <a:bodyPr vert="horz" lIns="91440" tIns="45720" rIns="91440" bIns="45720" rtlCol="0" anchor="ctr">
            <a:normAutofit/>
          </a:bodyPr>
          <a:lstStyle/>
          <a:p>
            <a:r>
              <a:rPr lang="en-US" dirty="0" err="1" smtClean="0"/>
              <a:t>Temos</a:t>
            </a:r>
            <a:r>
              <a:rPr lang="en-US" dirty="0" smtClean="0"/>
              <a:t> </a:t>
            </a:r>
            <a:r>
              <a:rPr lang="en-US" dirty="0" err="1" smtClean="0"/>
              <a:t>pavadinimas</a:t>
            </a:r>
            <a:endParaRPr lang="lt-LT" dirty="0"/>
          </a:p>
        </p:txBody>
      </p:sp>
      <p:sp>
        <p:nvSpPr>
          <p:cNvPr id="3" name="Text Placeholder 2"/>
          <p:cNvSpPr>
            <a:spLocks noGrp="1"/>
          </p:cNvSpPr>
          <p:nvPr>
            <p:ph type="body" idx="1"/>
          </p:nvPr>
        </p:nvSpPr>
        <p:spPr>
          <a:xfrm>
            <a:off x="681039" y="1203536"/>
            <a:ext cx="8543925" cy="4351338"/>
          </a:xfrm>
          <a:prstGeom prst="rect">
            <a:avLst/>
          </a:prstGeom>
        </p:spPr>
        <p:txBody>
          <a:bodyPr vert="horz" lIns="91440" tIns="45720" rIns="91440" bIns="45720" rtlCol="0">
            <a:normAutofit/>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89D37-8DCC-4B90-9989-088660BA936B}" type="datetimeFigureOut">
              <a:rPr lang="lt-LT" smtClean="0"/>
              <a:pPr/>
              <a:t>2018-08-23</a:t>
            </a:fld>
            <a:endParaRPr lang="lt-LT"/>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68689-5B76-426F-80A9-6DBB66434ACD}" type="slidenum">
              <a:rPr lang="lt-LT" smtClean="0"/>
              <a:pPr/>
              <a:t>‹#›</a:t>
            </a:fld>
            <a:endParaRPr lang="lt-LT"/>
          </a:p>
        </p:txBody>
      </p:sp>
    </p:spTree>
    <p:extLst>
      <p:ext uri="{BB962C8B-B14F-4D97-AF65-F5344CB8AC3E}">
        <p14:creationId xmlns:p14="http://schemas.microsoft.com/office/powerpoint/2010/main" val="4187548981"/>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8" r:id="rId3"/>
    <p:sldLayoutId id="2147483679" r:id="rId4"/>
    <p:sldLayoutId id="2147483704" r:id="rId5"/>
    <p:sldLayoutId id="2147483717" r:id="rId6"/>
  </p:sldLayoutIdLst>
  <p:txStyles>
    <p:titleStyle>
      <a:lvl1pPr algn="l" defTabSz="914400" rtl="0" eaLnBrk="1" latinLnBrk="0" hangingPunct="1">
        <a:lnSpc>
          <a:spcPct val="90000"/>
        </a:lnSpc>
        <a:spcBef>
          <a:spcPct val="0"/>
        </a:spcBef>
        <a:buNone/>
        <a:defRPr sz="2400" kern="1200">
          <a:solidFill>
            <a:srgbClr val="7D6F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 y="9144"/>
            <a:ext cx="9899904" cy="6839712"/>
          </a:xfrm>
          <a:prstGeom prst="rect">
            <a:avLst/>
          </a:prstGeom>
        </p:spPr>
      </p:pic>
      <p:sp>
        <p:nvSpPr>
          <p:cNvPr id="8" name="Turinio vietos rezervavimo ženklas 2"/>
          <p:cNvSpPr txBox="1">
            <a:spLocks/>
          </p:cNvSpPr>
          <p:nvPr userDrawn="1"/>
        </p:nvSpPr>
        <p:spPr>
          <a:xfrm>
            <a:off x="495300" y="1600201"/>
            <a:ext cx="8915400" cy="29809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r>
              <a:rPr lang="lt-LT" altLang="lt-LT" sz="2800" b="1" dirty="0" smtClean="0">
                <a:solidFill>
                  <a:srgbClr val="767676"/>
                </a:solidFill>
                <a:latin typeface="Calibri" pitchFamily="34" charset="0"/>
                <a:ea typeface="MS PGothic" pitchFamily="34" charset="-128"/>
              </a:rPr>
              <a:t>AČIŪ UŽ DĖMESĮ</a:t>
            </a:r>
            <a:endParaRPr lang="lt-LT" sz="2800" dirty="0"/>
          </a:p>
        </p:txBody>
      </p:sp>
    </p:spTree>
    <p:extLst>
      <p:ext uri="{BB962C8B-B14F-4D97-AF65-F5344CB8AC3E}">
        <p14:creationId xmlns:p14="http://schemas.microsoft.com/office/powerpoint/2010/main" val="1984658239"/>
      </p:ext>
    </p:extLst>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4861" y="2115238"/>
            <a:ext cx="8581510" cy="2809301"/>
          </a:xfrm>
        </p:spPr>
        <p:txBody>
          <a:bodyPr>
            <a:normAutofit/>
          </a:bodyPr>
          <a:lstStyle/>
          <a:p>
            <a:r>
              <a:rPr lang="lt-LT" dirty="0" smtClean="0"/>
              <a:t>Projekto vertė - 435.447,24 </a:t>
            </a:r>
            <a:r>
              <a:rPr lang="lt-LT" dirty="0" err="1" smtClean="0"/>
              <a:t>Eur</a:t>
            </a:r>
            <a:r>
              <a:rPr lang="lt-LT" dirty="0" smtClean="0"/>
              <a:t> (ES parama - 370.130,15 </a:t>
            </a:r>
            <a:r>
              <a:rPr lang="lt-LT" dirty="0" err="1" smtClean="0"/>
              <a:t>Eur</a:t>
            </a:r>
            <a:r>
              <a:rPr lang="lt-LT" dirty="0"/>
              <a:t>, </a:t>
            </a:r>
            <a:r>
              <a:rPr lang="lt-LT" dirty="0" smtClean="0"/>
              <a:t>savivaldybės biudžeto </a:t>
            </a:r>
            <a:r>
              <a:rPr lang="lt-LT" dirty="0"/>
              <a:t>lėšos</a:t>
            </a:r>
          </a:p>
          <a:p>
            <a:r>
              <a:rPr lang="lt-LT" dirty="0" smtClean="0"/>
              <a:t> – 65.317,09 </a:t>
            </a:r>
            <a:r>
              <a:rPr lang="lt-LT" dirty="0" err="1" smtClean="0"/>
              <a:t>Eur</a:t>
            </a:r>
            <a:r>
              <a:rPr lang="lt-LT" dirty="0" smtClean="0"/>
              <a:t> )</a:t>
            </a:r>
          </a:p>
          <a:p>
            <a:r>
              <a:rPr lang="lt-LT" dirty="0" smtClean="0"/>
              <a:t>Projektas finansuojamas Europos Sąjungos </a:t>
            </a:r>
            <a:r>
              <a:rPr lang="es-ES" dirty="0"/>
              <a:t>Europos regioninės plėtros fondo lėšomis. </a:t>
            </a:r>
            <a:endParaRPr lang="lt-LT" dirty="0" smtClean="0"/>
          </a:p>
          <a:p>
            <a:r>
              <a:rPr lang="lt-LT" dirty="0" smtClean="0"/>
              <a:t>Projekto vykdytojas – Rokiškio rajono savivaldybės administracija</a:t>
            </a:r>
          </a:p>
          <a:p>
            <a:r>
              <a:rPr lang="lt-LT" dirty="0"/>
              <a:t>Projekto </a:t>
            </a:r>
            <a:r>
              <a:rPr lang="lt-LT" dirty="0" smtClean="0"/>
              <a:t>partneriai: Rokiškio </a:t>
            </a:r>
            <a:r>
              <a:rPr lang="lt-LT" dirty="0"/>
              <a:t>rajono kūno kultūros ir sporto </a:t>
            </a:r>
            <a:r>
              <a:rPr lang="lt-LT" dirty="0" smtClean="0"/>
              <a:t>centras; Rokiškio </a:t>
            </a:r>
            <a:r>
              <a:rPr lang="lt-LT" dirty="0"/>
              <a:t>choreografijos </a:t>
            </a:r>
            <a:r>
              <a:rPr lang="lt-LT" dirty="0" smtClean="0"/>
              <a:t>mokykla; Rokiškio Rudolfo </a:t>
            </a:r>
            <a:r>
              <a:rPr lang="lt-LT" dirty="0" err="1"/>
              <a:t>Lymano</a:t>
            </a:r>
            <a:r>
              <a:rPr lang="lt-LT" dirty="0"/>
              <a:t> muzikos </a:t>
            </a:r>
            <a:r>
              <a:rPr lang="lt-LT" dirty="0" smtClean="0"/>
              <a:t>mokykla; VšĮ </a:t>
            </a:r>
            <a:r>
              <a:rPr lang="lt-LT" dirty="0"/>
              <a:t>Rokiškio jaunimo </a:t>
            </a:r>
            <a:r>
              <a:rPr lang="lt-LT" dirty="0" smtClean="0"/>
              <a:t>centras. </a:t>
            </a:r>
          </a:p>
          <a:p>
            <a:endParaRPr lang="lt-LT" dirty="0" smtClean="0"/>
          </a:p>
          <a:p>
            <a:endParaRPr lang="lt-LT" dirty="0"/>
          </a:p>
        </p:txBody>
      </p:sp>
      <p:sp>
        <p:nvSpPr>
          <p:cNvPr id="2" name="Title 1"/>
          <p:cNvSpPr>
            <a:spLocks noGrp="1"/>
          </p:cNvSpPr>
          <p:nvPr>
            <p:ph type="title"/>
          </p:nvPr>
        </p:nvSpPr>
        <p:spPr>
          <a:xfrm>
            <a:off x="711874" y="663817"/>
            <a:ext cx="8916868" cy="1108074"/>
          </a:xfrm>
        </p:spPr>
        <p:txBody>
          <a:bodyPr/>
          <a:lstStyle/>
          <a:p>
            <a:pPr algn="ctr"/>
            <a:r>
              <a:rPr lang="lt-LT" dirty="0" smtClean="0"/>
              <a:t>Vaikų ir jaunimo neformalaus ugdymosi galimybių plėtra Rokiškio rajone</a:t>
            </a:r>
            <a:endParaRPr lang="lt-LT" dirty="0"/>
          </a:p>
        </p:txBody>
      </p:sp>
    </p:spTree>
    <p:extLst>
      <p:ext uri="{BB962C8B-B14F-4D97-AF65-F5344CB8AC3E}">
        <p14:creationId xmlns:p14="http://schemas.microsoft.com/office/powerpoint/2010/main" val="624539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Projekto tikslas ir trumpas aprašymas</a:t>
            </a:r>
            <a:endParaRPr lang="en-GB" dirty="0"/>
          </a:p>
        </p:txBody>
      </p:sp>
      <p:sp>
        <p:nvSpPr>
          <p:cNvPr id="5" name="Turinio vietos rezervavimo ženklas 2"/>
          <p:cNvSpPr txBox="1">
            <a:spLocks/>
          </p:cNvSpPr>
          <p:nvPr/>
        </p:nvSpPr>
        <p:spPr>
          <a:xfrm>
            <a:off x="457200" y="1600201"/>
            <a:ext cx="8229600" cy="36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lt-LT" dirty="0"/>
          </a:p>
        </p:txBody>
      </p:sp>
      <p:sp>
        <p:nvSpPr>
          <p:cNvPr id="3" name="TextBox 2"/>
          <p:cNvSpPr txBox="1"/>
          <p:nvPr/>
        </p:nvSpPr>
        <p:spPr>
          <a:xfrm>
            <a:off x="655320" y="1219200"/>
            <a:ext cx="8717280" cy="3970318"/>
          </a:xfrm>
          <a:prstGeom prst="rect">
            <a:avLst/>
          </a:prstGeom>
          <a:noFill/>
        </p:spPr>
        <p:txBody>
          <a:bodyPr wrap="square" rtlCol="0">
            <a:spAutoFit/>
          </a:bodyPr>
          <a:lstStyle/>
          <a:p>
            <a:r>
              <a:rPr lang="lt-LT" dirty="0"/>
              <a:t>Projektu siekiama pagerinti Rokiškio rajono neformaliojo ugdymo mokyklose vykdomų neformaliojo švietimo veiklų kokybę ir padidinti jų įvairovę, kuri šiuo metu yra nepakankama.</a:t>
            </a:r>
          </a:p>
          <a:p>
            <a:r>
              <a:rPr lang="lt-LT" dirty="0"/>
              <a:t>Tikimasi, kad gyvendinus projektą, bus atnaujinta neformalaus švietimo veiklai skirta infrastruktūra: atnaujintos Rokiškio rajono kūno kultūros ir sporto centro patalpos, įranga, baldai, centras vykdys sporto krypties , šachmatų, sveikos gyvensenos užsiėmimus; sutvarkytos VšĮ Rokiškio jaunimo centro patalpos, įsigyta įranga, baldai, centras vykdys dailės, techninės kūrybos, technologijos užsiėmimus; sutvarkytos Rokiškio Rudolfo </a:t>
            </a:r>
            <a:r>
              <a:rPr lang="lt-LT" dirty="0" err="1"/>
              <a:t>Lymano</a:t>
            </a:r>
            <a:r>
              <a:rPr lang="lt-LT" dirty="0"/>
              <a:t> muzikos mokyklos patalpos, įsigyta įranga, baldai,  mokykla vykdys muzikos, technologinius užsiėmimus; atnaujintos Rokiškio choreografijos mokyklos patalpos, taip pat įsigyta įranga, baldai, mokykla vykdys muzikos, šokio, choreografijos, šokio, informacinių technologijų, </a:t>
            </a:r>
            <a:r>
              <a:rPr lang="lt-LT" dirty="0" err="1"/>
              <a:t>medijos</a:t>
            </a:r>
            <a:r>
              <a:rPr lang="lt-LT" dirty="0"/>
              <a:t> veiklas. Tiesioginę naudą iš numatomo įgyvendinti projekto gaus neformalaus ugdymo dalyviai, kadangi įgyvendinus investicijų projektą, pagerės jų darbo ir mokymosi sąlygos, taip pat ir visi Rokiškio rajono savivaldybės gyventojai, nes viešoji infrastruktūra bus tvarkoma jų mieste.</a:t>
            </a:r>
            <a:endParaRPr lang="en-US" dirty="0"/>
          </a:p>
        </p:txBody>
      </p:sp>
    </p:spTree>
    <p:extLst>
      <p:ext uri="{BB962C8B-B14F-4D97-AF65-F5344CB8AC3E}">
        <p14:creationId xmlns:p14="http://schemas.microsoft.com/office/powerpoint/2010/main" val="3768297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ntraštė 7"/>
          <p:cNvSpPr>
            <a:spLocks noGrp="1"/>
          </p:cNvSpPr>
          <p:nvPr>
            <p:ph type="title"/>
          </p:nvPr>
        </p:nvSpPr>
        <p:spPr/>
        <p:txBody>
          <a:bodyPr>
            <a:normAutofit fontScale="90000"/>
          </a:bodyPr>
          <a:lstStyle/>
          <a:p>
            <a:r>
              <a:rPr lang="lt-LT" dirty="0" smtClean="0"/>
              <a:t>Situacija su projekto įgyvendinimu (kas šiuo metu vykdoma, kas jau įvykę)</a:t>
            </a:r>
            <a:endParaRPr lang="en-US" dirty="0"/>
          </a:p>
        </p:txBody>
      </p:sp>
      <p:sp>
        <p:nvSpPr>
          <p:cNvPr id="9" name="Teksto vietos rezervavimo ženklas 8"/>
          <p:cNvSpPr>
            <a:spLocks noGrp="1"/>
          </p:cNvSpPr>
          <p:nvPr>
            <p:ph type="body" sz="quarter" idx="10"/>
          </p:nvPr>
        </p:nvSpPr>
        <p:spPr>
          <a:xfrm>
            <a:off x="681039" y="1320800"/>
            <a:ext cx="8543925" cy="4493260"/>
          </a:xfrm>
        </p:spPr>
        <p:txBody>
          <a:bodyPr/>
          <a:lstStyle/>
          <a:p>
            <a:r>
              <a:rPr lang="lt-LT" dirty="0" smtClean="0"/>
              <a:t>2018 m. sausio 26 d. pasirašyta projekto „Vaikų ir jaunimo neformalaus ugdymosi galimybių plėtra Rokiškio rajone“ finansavimo sutartis.</a:t>
            </a:r>
          </a:p>
          <a:p>
            <a:r>
              <a:rPr lang="lt-LT" dirty="0" smtClean="0"/>
              <a:t>Šiuo metu parengti Rokiškio choreografijos mokyklos, Rokiškio Rudolfo </a:t>
            </a:r>
            <a:r>
              <a:rPr lang="lt-LT" dirty="0" err="1" smtClean="0"/>
              <a:t>Lymano</a:t>
            </a:r>
            <a:r>
              <a:rPr lang="lt-LT" dirty="0" smtClean="0"/>
              <a:t> muzikos mokyklos, VšĮ Rokiškio jaunimo centro, Rokiškio rajono kūno kultūros ir sporto centro numatomų tvarkyti patalpų paprasto remonto aprašai, Rokiškio rajono kūno kultūros ir sporto centro stogo techninis projektas, įsigytos </a:t>
            </a:r>
            <a:r>
              <a:rPr lang="lt-LT" smtClean="0"/>
              <a:t>inžinerinės paslaugos.</a:t>
            </a:r>
            <a:endParaRPr lang="lt-LT" dirty="0" smtClean="0"/>
          </a:p>
          <a:p>
            <a:endParaRPr lang="en-US" dirty="0"/>
          </a:p>
        </p:txBody>
      </p:sp>
    </p:spTree>
    <p:extLst>
      <p:ext uri="{BB962C8B-B14F-4D97-AF65-F5344CB8AC3E}">
        <p14:creationId xmlns:p14="http://schemas.microsoft.com/office/powerpoint/2010/main" val="1255923076"/>
      </p:ext>
    </p:extLst>
  </p:cSld>
  <p:clrMapOvr>
    <a:masterClrMapping/>
  </p:clrMapOvr>
</p:sld>
</file>

<file path=ppt/theme/theme1.xml><?xml version="1.0" encoding="utf-8"?>
<a:theme xmlns:a="http://schemas.openxmlformats.org/drawingml/2006/main" name="Fin MIn titulinis">
  <a:themeElements>
    <a:clrScheme name="FIMIN">
      <a:dk1>
        <a:srgbClr val="827573"/>
      </a:dk1>
      <a:lt1>
        <a:srgbClr val="FFFFFF"/>
      </a:lt1>
      <a:dk2>
        <a:srgbClr val="827573"/>
      </a:dk2>
      <a:lt2>
        <a:srgbClr val="E2DDDB"/>
      </a:lt2>
      <a:accent1>
        <a:srgbClr val="2A57A3"/>
      </a:accent1>
      <a:accent2>
        <a:srgbClr val="E2DDDB"/>
      </a:accent2>
      <a:accent3>
        <a:srgbClr val="827573"/>
      </a:accent3>
      <a:accent4>
        <a:srgbClr val="E2DDDB"/>
      </a:accent4>
      <a:accent5>
        <a:srgbClr val="FFCC00"/>
      </a:accent5>
      <a:accent6>
        <a:srgbClr val="2A57A3"/>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n MIn" id="{3D01923E-6B55-45DF-A1C7-613873B7B2F0}" vid="{420D04CA-D0BA-4BA0-94CA-232FF5AB0EB0}"/>
    </a:ext>
  </a:extLst>
</a:theme>
</file>

<file path=ppt/theme/theme2.xml><?xml version="1.0" encoding="utf-8"?>
<a:theme xmlns:a="http://schemas.openxmlformats.org/drawingml/2006/main" name="Teksto skaidrė">
  <a:themeElements>
    <a:clrScheme name="FIMIN">
      <a:dk1>
        <a:srgbClr val="827573"/>
      </a:dk1>
      <a:lt1>
        <a:srgbClr val="FFFFFF"/>
      </a:lt1>
      <a:dk2>
        <a:srgbClr val="827573"/>
      </a:dk2>
      <a:lt2>
        <a:srgbClr val="E2DDDB"/>
      </a:lt2>
      <a:accent1>
        <a:srgbClr val="BFBFBF"/>
      </a:accent1>
      <a:accent2>
        <a:srgbClr val="999999"/>
      </a:accent2>
      <a:accent3>
        <a:srgbClr val="666666"/>
      </a:accent3>
      <a:accent4>
        <a:srgbClr val="2A57A3"/>
      </a:accent4>
      <a:accent5>
        <a:srgbClr val="FFCC00"/>
      </a:accent5>
      <a:accent6>
        <a:srgbClr val="6D95D9"/>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Galtuinė skaidrė">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226</TotalTime>
  <Words>335</Words>
  <Application>Microsoft Office PowerPoint</Application>
  <PresentationFormat>A4 Paper (210x297 mm)</PresentationFormat>
  <Paragraphs>12</Paragraphs>
  <Slides>3</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vt:i4>
      </vt:variant>
    </vt:vector>
  </HeadingPairs>
  <TitlesOfParts>
    <vt:vector size="10" baseType="lpstr">
      <vt:lpstr>MS PGothic</vt:lpstr>
      <vt:lpstr>Arial</vt:lpstr>
      <vt:lpstr>Calibri</vt:lpstr>
      <vt:lpstr>Calibri Light</vt:lpstr>
      <vt:lpstr>Fin MIn titulinis</vt:lpstr>
      <vt:lpstr>Teksto skaidrė</vt:lpstr>
      <vt:lpstr>Galtuinė skaidrė</vt:lpstr>
      <vt:lpstr>Vaikų ir jaunimo neformalaus ugdymosi galimybių plėtra Rokiškio rajone</vt:lpstr>
      <vt:lpstr>Projekto tikslas ir trumpas aprašymas</vt:lpstr>
      <vt:lpstr>Situacija su projekto įgyvendinimu (kas šiuo metu vykdoma, kas jau įvykę)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Windows User</cp:lastModifiedBy>
  <cp:revision>34</cp:revision>
  <cp:lastPrinted>2018-01-29T07:27:29Z</cp:lastPrinted>
  <dcterms:created xsi:type="dcterms:W3CDTF">2015-10-26T11:19:59Z</dcterms:created>
  <dcterms:modified xsi:type="dcterms:W3CDTF">2018-08-23T15:19:48Z</dcterms:modified>
</cp:coreProperties>
</file>